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78" r:id="rId21"/>
    <p:sldId id="283" r:id="rId22"/>
    <p:sldId id="285" r:id="rId23"/>
    <p:sldId id="284" r:id="rId24"/>
    <p:sldId id="286" r:id="rId25"/>
    <p:sldId id="281" r:id="rId26"/>
    <p:sldId id="287" r:id="rId27"/>
    <p:sldId id="277" r:id="rId28"/>
    <p:sldId id="288" r:id="rId29"/>
    <p:sldId id="294" r:id="rId30"/>
    <p:sldId id="295" r:id="rId31"/>
    <p:sldId id="299" r:id="rId32"/>
    <p:sldId id="297" r:id="rId33"/>
    <p:sldId id="290" r:id="rId34"/>
    <p:sldId id="303" r:id="rId35"/>
    <p:sldId id="300" r:id="rId36"/>
    <p:sldId id="302" r:id="rId37"/>
    <p:sldId id="301" r:id="rId38"/>
    <p:sldId id="304" r:id="rId39"/>
    <p:sldId id="306" r:id="rId40"/>
    <p:sldId id="308" r:id="rId4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EBBA-BFA2-4C7A-A4F3-2E6F2460C6A3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65FF-85A8-4454-AA2A-528BF5115D7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F8EB-612F-43AE-9A29-740D0106203F}" type="datetimeFigureOut">
              <a:rPr lang="sr-Latn-CS" smtClean="0"/>
              <a:pPr/>
              <a:t>8.4.2013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PARTIKULITNI NANOKOMPOZITNI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b="1" dirty="0" smtClean="0"/>
              <a:t>Aglomerati i agregati</a:t>
            </a:r>
            <a:endParaRPr lang="sr-Latn-CS" b="1" dirty="0"/>
          </a:p>
        </p:txBody>
      </p:sp>
      <p:grpSp>
        <p:nvGrpSpPr>
          <p:cNvPr id="3" name="Group 12"/>
          <p:cNvGrpSpPr/>
          <p:nvPr/>
        </p:nvGrpSpPr>
        <p:grpSpPr>
          <a:xfrm>
            <a:off x="152400" y="1828800"/>
            <a:ext cx="7934325" cy="5029200"/>
            <a:chOff x="152400" y="1676400"/>
            <a:chExt cx="7934325" cy="5029200"/>
          </a:xfrm>
        </p:grpSpPr>
        <p:pic>
          <p:nvPicPr>
            <p:cNvPr id="4" name="Picture 1030"/>
            <p:cNvPicPr>
              <a:picLocks noChangeAspect="1" noChangeArrowheads="1"/>
            </p:cNvPicPr>
            <p:nvPr/>
          </p:nvPicPr>
          <p:blipFill>
            <a:blip r:embed="rId2" cstate="email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611188" y="1828800"/>
              <a:ext cx="7475537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76400" y="19050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aglomerat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primarna nanočestica</a:t>
              </a:r>
              <a:endParaRPr lang="en-US" b="1" dirty="0" smtClean="0"/>
            </a:p>
            <a:p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198120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primarna nanočestica</a:t>
              </a:r>
              <a:endParaRPr lang="en-US" b="1" dirty="0" smtClean="0"/>
            </a:p>
            <a:p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2766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agregat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5867400"/>
              <a:ext cx="160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Interagregatna pora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5029200"/>
              <a:ext cx="1905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Interaglomeratna pora</a:t>
              </a:r>
            </a:p>
            <a:p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6059269"/>
              <a:ext cx="190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Interaglomeratna pora</a:t>
              </a:r>
              <a:endParaRPr lang="sr-Latn-C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10626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Kod aglomerata postoje pore između nanočestica (interaglomeratne pore), dok kod agregata ne.</a:t>
            </a:r>
            <a:endParaRPr lang="sr-Latn-CS" sz="2000" b="1" dirty="0"/>
          </a:p>
        </p:txBody>
      </p:sp>
      <p:sp>
        <p:nvSpPr>
          <p:cNvPr id="14" name="Oval 13"/>
          <p:cNvSpPr/>
          <p:nvPr/>
        </p:nvSpPr>
        <p:spPr>
          <a:xfrm>
            <a:off x="0" y="5029200"/>
            <a:ext cx="2057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Zašto se stvaraju aglomerati i agregati?</a:t>
            </a:r>
            <a:endParaRPr lang="sr-Latn-C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0187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CS" sz="2400" b="1" dirty="0" smtClean="0"/>
              <a:t>Van der Waals-ove sile (deluju između suprotno naelektrisanih molekulskih dipola u kovalentnoj vezi)</a:t>
            </a:r>
          </a:p>
          <a:p>
            <a:pPr marL="342900" indent="-342900">
              <a:buAutoNum type="arabicPeriod"/>
            </a:pPr>
            <a:r>
              <a:rPr lang="sr-Latn-CS" sz="2400" b="1" dirty="0" smtClean="0"/>
              <a:t>Vodonične veze (između atoma vodonika i drugog atoma)</a:t>
            </a:r>
          </a:p>
          <a:p>
            <a:pPr marL="342900" indent="-342900">
              <a:buAutoNum type="arabicPeriod"/>
            </a:pPr>
            <a:r>
              <a:rPr lang="sr-Latn-CS" sz="2400" b="1" dirty="0" smtClean="0"/>
              <a:t>Kapilarne sile (potiču od površinskog napona tečnosti)</a:t>
            </a:r>
          </a:p>
          <a:p>
            <a:pPr marL="342900" indent="-342900">
              <a:buAutoNum type="arabicPeriod"/>
            </a:pPr>
            <a:r>
              <a:rPr lang="sr-Latn-CS" sz="2400" b="1" dirty="0" smtClean="0"/>
              <a:t>Adsorpcija stranih supstanci na površini nano čestica</a:t>
            </a:r>
          </a:p>
          <a:p>
            <a:pPr marL="342900" indent="-342900">
              <a:buAutoNum type="arabicPeriod"/>
            </a:pPr>
            <a:r>
              <a:rPr lang="sr-Latn-CS" sz="2400" b="1" dirty="0" smtClean="0"/>
              <a:t>Sinterovanje nanočestica tokom proizvodnje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Ojačavanje česticama koje su u obliku aglomerata i agregata</a:t>
            </a:r>
            <a:endParaRPr lang="sr-Latn-CS" dirty="0"/>
          </a:p>
        </p:txBody>
      </p:sp>
      <p:grpSp>
        <p:nvGrpSpPr>
          <p:cNvPr id="3" name="Group 3"/>
          <p:cNvGrpSpPr/>
          <p:nvPr/>
        </p:nvGrpSpPr>
        <p:grpSpPr>
          <a:xfrm>
            <a:off x="304800" y="2429470"/>
            <a:ext cx="8610600" cy="4276130"/>
            <a:chOff x="304800" y="1887140"/>
            <a:chExt cx="8610600" cy="4276130"/>
          </a:xfrm>
        </p:grpSpPr>
        <p:pic>
          <p:nvPicPr>
            <p:cNvPr id="5" name="Picture 3" descr="C:\Users\Digital\Pictures\слайд 6.jpg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304800" y="2362200"/>
              <a:ext cx="4038600" cy="343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 descr="Слайд 3. Слияние приповерхностный слоев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575757"/>
                </a:clrFrom>
                <a:clrTo>
                  <a:srgbClr val="575757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04800" y="188714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Nepotpuno ojačana osnova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5239940"/>
              <a:ext cx="1219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Potpuno ojačana</a:t>
              </a:r>
            </a:p>
            <a:p>
              <a:r>
                <a:rPr lang="sr-Latn-CS" b="1" dirty="0"/>
                <a:t>o</a:t>
              </a:r>
              <a:r>
                <a:rPr lang="sr-Latn-CS" b="1" dirty="0" smtClean="0"/>
                <a:t>snova</a:t>
              </a:r>
              <a:endParaRPr lang="sr-Latn-C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3048000" y="2667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262133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Nanočestica 10 nm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201173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Aglomerati/agregati mikronske veličine</a:t>
              </a:r>
              <a:endParaRPr lang="sr-Latn-C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H="1">
              <a:off x="1600200" y="28956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8600" y="137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Aglomerati/agregati – ponašaju se kao čestic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mikronske veličine</a:t>
            </a:r>
            <a:endParaRPr lang="sr-Latn-C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Čestice koje nisu u obliku aglomerata/agregata – n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etarske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čestice</a:t>
            </a:r>
            <a:endParaRPr lang="sr-Latn-C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172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lomu</a:t>
            </a:r>
            <a:r>
              <a:rPr lang="en-US" b="1" dirty="0" smtClean="0"/>
              <a:t> </a:t>
            </a:r>
            <a:r>
              <a:rPr lang="en-US" b="1" dirty="0" err="1" smtClean="0"/>
              <a:t>aglomerata</a:t>
            </a:r>
            <a:r>
              <a:rPr lang="en-US" b="1" dirty="0" smtClean="0"/>
              <a:t> </a:t>
            </a:r>
            <a:r>
              <a:rPr lang="en-US" b="1" dirty="0" err="1" smtClean="0"/>
              <a:t>dolazi</a:t>
            </a:r>
            <a:r>
              <a:rPr lang="en-US" b="1" dirty="0" smtClean="0"/>
              <a:t> do </a:t>
            </a:r>
            <a:r>
              <a:rPr lang="en-US" b="1" dirty="0" err="1" smtClean="0"/>
              <a:t>destabilizacije</a:t>
            </a:r>
            <a:r>
              <a:rPr lang="en-US" b="1" dirty="0" smtClean="0"/>
              <a:t> </a:t>
            </a:r>
            <a:r>
              <a:rPr lang="en-US" b="1" dirty="0" err="1" smtClean="0"/>
              <a:t>kretanja</a:t>
            </a:r>
            <a:r>
              <a:rPr lang="en-US" b="1" dirty="0" smtClean="0"/>
              <a:t> </a:t>
            </a:r>
            <a:r>
              <a:rPr lang="en-US" b="1" dirty="0" err="1" smtClean="0"/>
              <a:t>prsline</a:t>
            </a:r>
            <a:r>
              <a:rPr lang="en-US" b="1" dirty="0" smtClean="0"/>
              <a:t> </a:t>
            </a:r>
            <a:r>
              <a:rPr lang="en-US" b="1" dirty="0" err="1" smtClean="0"/>
              <a:t>kroz</a:t>
            </a:r>
            <a:r>
              <a:rPr lang="en-US" b="1" dirty="0" smtClean="0"/>
              <a:t> </a:t>
            </a:r>
            <a:r>
              <a:rPr lang="en-US" b="1" dirty="0" err="1" smtClean="0"/>
              <a:t>materijal</a:t>
            </a:r>
            <a:r>
              <a:rPr lang="en-US" b="1" dirty="0" smtClean="0"/>
              <a:t>, </a:t>
            </a:r>
            <a:r>
              <a:rPr lang="en-US" b="1" dirty="0" err="1" smtClean="0"/>
              <a:t>čime</a:t>
            </a:r>
            <a:r>
              <a:rPr lang="en-US" b="1" dirty="0" smtClean="0"/>
              <a:t> se </a:t>
            </a:r>
            <a:r>
              <a:rPr lang="en-US" b="1" dirty="0" err="1" smtClean="0"/>
              <a:t>dodatno</a:t>
            </a:r>
            <a:r>
              <a:rPr lang="en-US" b="1" dirty="0" smtClean="0"/>
              <a:t> </a:t>
            </a:r>
            <a:r>
              <a:rPr lang="en-US" b="1" dirty="0" err="1" smtClean="0"/>
              <a:t>utiče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smanjenje</a:t>
            </a:r>
            <a:r>
              <a:rPr lang="en-US" b="1" dirty="0" smtClean="0"/>
              <a:t> </a:t>
            </a:r>
            <a:r>
              <a:rPr lang="en-US" b="1" dirty="0" err="1" smtClean="0"/>
              <a:t>mehaničkih</a:t>
            </a:r>
            <a:r>
              <a:rPr lang="en-US" b="1" dirty="0" smtClean="0"/>
              <a:t> </a:t>
            </a:r>
            <a:r>
              <a:rPr lang="en-US" b="1" dirty="0" err="1" smtClean="0"/>
              <a:t>osobina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>
            <a:noAutofit/>
          </a:bodyPr>
          <a:lstStyle/>
          <a:p>
            <a:r>
              <a:rPr lang="sr-Latn-CS" sz="4000" b="1" dirty="0" smtClean="0"/>
              <a:t>Izbegavanje pojave aglomerata i agregata</a:t>
            </a:r>
            <a:br>
              <a:rPr lang="sr-Latn-CS" sz="4000" b="1" dirty="0" smtClean="0"/>
            </a:br>
            <a:r>
              <a:rPr lang="sr-Latn-CS" sz="4000" b="1" dirty="0" smtClean="0"/>
              <a:t>-funkcionalizacija čestica-</a:t>
            </a:r>
            <a:endParaRPr lang="sr-Latn-C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Potrebno je ostvariti međusobno odbijanje nanočestica.</a:t>
            </a:r>
          </a:p>
          <a:p>
            <a:r>
              <a:rPr lang="sr-Latn-CS" sz="2800" dirty="0" smtClean="0"/>
              <a:t>Metode:</a:t>
            </a:r>
            <a:endParaRPr lang="sr-Latn-CS" sz="2800" dirty="0"/>
          </a:p>
        </p:txBody>
      </p:sp>
      <p:grpSp>
        <p:nvGrpSpPr>
          <p:cNvPr id="4" name="Group 11"/>
          <p:cNvGrpSpPr/>
          <p:nvPr/>
        </p:nvGrpSpPr>
        <p:grpSpPr>
          <a:xfrm>
            <a:off x="838200" y="3657600"/>
            <a:ext cx="7467600" cy="3207966"/>
            <a:chOff x="76200" y="2587170"/>
            <a:chExt cx="7467600" cy="3091314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029075" y="2587170"/>
              <a:ext cx="3514725" cy="232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" y="2660599"/>
              <a:ext cx="5867400" cy="1512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Nanošenjem sloja istopolnih jona (naelektrisanje površine čestica)</a:t>
              </a:r>
            </a:p>
            <a:p>
              <a:endParaRPr lang="sr-Latn-CS" sz="2400" b="1" dirty="0" smtClean="0"/>
            </a:p>
            <a:p>
              <a:endParaRPr lang="sr-Latn-C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" y="3810001"/>
              <a:ext cx="5867400" cy="1868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Nanošenjem polimernog sloja na nanočesticu</a:t>
              </a:r>
              <a:endParaRPr lang="en-US" sz="2400" b="1" dirty="0" smtClean="0"/>
            </a:p>
            <a:p>
              <a:endParaRPr lang="en-US" sz="2400" b="1" dirty="0" smtClean="0"/>
            </a:p>
            <a:p>
              <a:r>
                <a:rPr lang="en-US" sz="2400" b="1" dirty="0" err="1" smtClean="0"/>
                <a:t>Dodavanje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što</a:t>
              </a:r>
              <a:r>
                <a:rPr lang="en-US" sz="2400" b="1" dirty="0" smtClean="0"/>
                <a:t> je </a:t>
              </a:r>
              <a:r>
                <a:rPr lang="en-US" sz="2400" b="1" dirty="0" err="1" smtClean="0"/>
                <a:t>moguće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manjeg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sadržaja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nanočestica</a:t>
              </a:r>
              <a:endParaRPr lang="sr-Latn-C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Mehanizam ojačavanja - sekundarni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b="1" dirty="0" smtClean="0"/>
              <a:t>U velikoj meri zavisi od materijala osnove: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b="1" dirty="0" smtClean="0"/>
              <a:t>Polimer</a:t>
            </a:r>
            <a:r>
              <a:rPr lang="sr-Latn-CS" dirty="0" smtClean="0"/>
              <a:t> – poprečno povezivanje polimernih lanaca posredstvom nanočestica vrlo jakim kovalentnim vezama</a:t>
            </a:r>
          </a:p>
          <a:p>
            <a:r>
              <a:rPr lang="sr-Latn-CS" b="1" dirty="0" smtClean="0"/>
              <a:t>Keramika</a:t>
            </a:r>
            <a:r>
              <a:rPr lang="sr-Latn-CS" dirty="0" smtClean="0"/>
              <a:t> – unutrašnji pritisni naponi usled manjeg toplotnog skupljanja ojačavajućih čestica tokom hlađenja nanokompozita (npr. osnova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 – ojačavuće nanočestice SiC)</a:t>
            </a:r>
          </a:p>
          <a:p>
            <a:r>
              <a:rPr lang="sr-Latn-CS" b="1" dirty="0" smtClean="0"/>
              <a:t>Metal</a:t>
            </a:r>
            <a:r>
              <a:rPr lang="sr-Latn-CS" dirty="0" smtClean="0"/>
              <a:t> – mehanizam disperzionog ojačavanja (otežavanje kretanja dislokacija)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Dobijanje nanočestica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dirty="0" smtClean="0"/>
              <a:t>Za dobijanje nanočestica, koriste se sledeće metode: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/>
            <a:r>
              <a:rPr lang="sr-Latn-CS" dirty="0" smtClean="0"/>
              <a:t> mlevenje</a:t>
            </a:r>
          </a:p>
          <a:p>
            <a:pPr marL="0" indent="0"/>
            <a:r>
              <a:rPr lang="sr-Latn-CS" dirty="0" smtClean="0"/>
              <a:t> piroliza</a:t>
            </a:r>
          </a:p>
          <a:p>
            <a:pPr marL="0" indent="0">
              <a:buNone/>
            </a:pP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/>
          <a:lstStyle/>
          <a:p>
            <a:r>
              <a:rPr lang="sr-Latn-CS" b="1" dirty="0" smtClean="0"/>
              <a:t>Mlevenje</a:t>
            </a:r>
            <a:endParaRPr lang="sr-Latn-C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Vrste mlinova: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Atricioni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Vibracioni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Horizontalni kuglični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Planetarni</a:t>
            </a:r>
            <a:endParaRPr lang="sr-Latn-CS" sz="2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205454"/>
            <a:ext cx="4838700" cy="63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514600" y="3733800"/>
            <a:ext cx="2895600" cy="2819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Piroliza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Piroliza je hemijska dekompozicija (topljenje, isparavanje) materijala na povišenoj temperaturi. Nakon hlađenja, dolazi do kondenzacije i obrazovanja nanočestica.</a:t>
            </a:r>
          </a:p>
          <a:p>
            <a:r>
              <a:rPr lang="sr-Latn-CS" dirty="0" smtClean="0"/>
              <a:t>Vrste pirolize prema izvoru toplote: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Laserska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Plamenom</a:t>
            </a:r>
          </a:p>
          <a:p>
            <a:pPr marL="514350" indent="-514350">
              <a:buAutoNum type="arabicPeriod"/>
            </a:pP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Laserska piroliza</a:t>
            </a:r>
            <a:endParaRPr lang="sr-Latn-C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475224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2590800"/>
            <a:ext cx="1454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Laserski snop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962400"/>
            <a:ext cx="1522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Inertni gas, Ar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743200"/>
            <a:ext cx="1543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Kvarcni prozor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791200"/>
            <a:ext cx="1058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Materijal</a:t>
            </a:r>
            <a:endParaRPr lang="sr-Latn-CS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30480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5334000" y="44958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5029200" y="5791200"/>
            <a:ext cx="870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Plazma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Piroliza plamenom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51022" y="174422"/>
            <a:ext cx="2971802" cy="70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Dejstvo plamena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Tečni rastvor materijala za dobijanje nanočestica 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105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105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Kiseonik 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3340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Stvaranje nanočestica u plamenu 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5334000"/>
            <a:ext cx="16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Hlađenje i očvršćavanje nanočestica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sr-Latn-CS" dirty="0" smtClean="0"/>
              <a:t>Sadrže keramičke partikulitne čestice čija je veličina na nivou nanometra (nm).</a:t>
            </a:r>
          </a:p>
          <a:p>
            <a:endParaRPr lang="sr-Latn-CS" dirty="0" smtClean="0"/>
          </a:p>
          <a:p>
            <a:r>
              <a:rPr lang="sr-Latn-CS" dirty="0" smtClean="0"/>
              <a:t>Predstavljaju višefazne materijale kod kojih jedna ili više faza imaju tri dimenzije koje su manje od 1000 nm.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Ključni parametar koji utiče na stepen ojačanja je veličina ojačavajućih čestica i njihov raspored.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Proizvodnja nanopartikulitnih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CS" dirty="0" smtClean="0"/>
              <a:t>Zavisi od materijala osnove: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Polimeri 		- </a:t>
            </a:r>
            <a:r>
              <a:rPr lang="sr-Latn-CS" i="1" dirty="0" smtClean="0"/>
              <a:t>in situ (</a:t>
            </a:r>
            <a:r>
              <a:rPr lang="sr-Latn-CS" dirty="0" smtClean="0"/>
              <a:t>polimerizacija+stvaranje 				  nanočestica)</a:t>
            </a:r>
          </a:p>
          <a:p>
            <a:pPr marL="514350" indent="-514350">
              <a:buNone/>
            </a:pPr>
            <a:r>
              <a:rPr lang="sr-Latn-CS" dirty="0" smtClean="0"/>
              <a:t>			 	- umešavanje nanočestica u rastop</a:t>
            </a:r>
          </a:p>
          <a:p>
            <a:pPr marL="514350" indent="-514350">
              <a:buNone/>
            </a:pPr>
            <a:r>
              <a:rPr lang="sr-Latn-CS" dirty="0" smtClean="0"/>
              <a:t>				- umešavanje nanočestica u monomer pre 		 	  polimerizacije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1175" indent="-511175">
              <a:buAutoNum type="arabicPeriod" startAt="2"/>
            </a:pPr>
            <a:r>
              <a:rPr lang="sr-Latn-CS" dirty="0" smtClean="0"/>
              <a:t>Keramika i metali	- sinterovanje</a:t>
            </a:r>
          </a:p>
          <a:p>
            <a:pPr marL="511175" indent="-511175">
              <a:buNone/>
            </a:pPr>
            <a:r>
              <a:rPr lang="sr-Latn-CS" dirty="0" smtClean="0"/>
              <a:t>					  (sa umešanim nanočesticama)</a:t>
            </a:r>
          </a:p>
          <a:p>
            <a:pPr marL="511175" indent="-511175">
              <a:buNone/>
            </a:pPr>
            <a:r>
              <a:rPr lang="sr-Latn-CS" dirty="0" smtClean="0"/>
              <a:t>					- livenje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i="1" dirty="0" smtClean="0"/>
              <a:t>In situ </a:t>
            </a:r>
            <a:r>
              <a:rPr lang="sr-Latn-CS" dirty="0" smtClean="0"/>
              <a:t>polimerizacija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sr-Latn-CS" dirty="0" smtClean="0"/>
              <a:t>Karakteristična za polimer + montmorilonitne (bentonitne) nanočestice.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32433"/>
            <a:ext cx="5491086" cy="40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962401"/>
            <a:ext cx="8305800" cy="2921841"/>
            <a:chOff x="762000" y="4191000"/>
            <a:chExt cx="7772400" cy="2457283"/>
          </a:xfrm>
        </p:grpSpPr>
        <p:pic>
          <p:nvPicPr>
            <p:cNvPr id="5" name="Picture 4" descr="sta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572000"/>
              <a:ext cx="19907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nter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4419600"/>
              <a:ext cx="20574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exfo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191000"/>
              <a:ext cx="1285875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V="1">
              <a:off x="5943600" y="4953000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 flipV="1">
              <a:off x="2971800" y="4953000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56388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Bez modifikacije</a:t>
              </a:r>
            </a:p>
            <a:p>
              <a:pPr algn="ctr"/>
              <a:r>
                <a:rPr lang="sr-Latn-CS" b="1" dirty="0" smtClean="0"/>
                <a:t>(umešavanje u tečni polimer)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5638800"/>
              <a:ext cx="2743200" cy="100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Interkalacija</a:t>
              </a:r>
            </a:p>
            <a:p>
              <a:pPr algn="ctr"/>
              <a:r>
                <a:rPr lang="sr-Latn-CS" b="1" dirty="0" smtClean="0"/>
                <a:t>(polimerni lanci ulaze između slojeva-razdvajanje slojeva – slojevi paralelni) 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5638799"/>
              <a:ext cx="2057400" cy="100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Eksfolijacija</a:t>
              </a:r>
            </a:p>
            <a:p>
              <a:pPr algn="ctr"/>
              <a:r>
                <a:rPr lang="sr-Latn-CS" b="1" dirty="0" smtClean="0"/>
                <a:t>(razdvajanje slojeva – slojevi obično nisu paralelni)</a:t>
              </a:r>
              <a:endParaRPr lang="sr-Latn-C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1200" y="990600"/>
            <a:ext cx="3352800" cy="2057400"/>
            <a:chOff x="4724400" y="2286000"/>
            <a:chExt cx="3733800" cy="1897671"/>
          </a:xfrm>
        </p:grpSpPr>
        <p:pic>
          <p:nvPicPr>
            <p:cNvPr id="14" name="Obrázek 17" descr="Slide10.gif"/>
            <p:cNvPicPr>
              <a:picLocks noChangeAspect="1"/>
            </p:cNvPicPr>
            <p:nvPr/>
          </p:nvPicPr>
          <p:blipFill>
            <a:blip r:embed="rId5" cstate="print"/>
            <a:srcRect t="23352" b="-573"/>
            <a:stretch>
              <a:fillRect/>
            </a:stretch>
          </p:blipFill>
          <p:spPr>
            <a:xfrm>
              <a:off x="5181600" y="2286000"/>
              <a:ext cx="3276600" cy="18976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24400" y="2362200"/>
              <a:ext cx="2057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Izgled spreda</a:t>
              </a:r>
              <a:endParaRPr lang="sr-Latn-C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2286000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Bočni izgled</a:t>
              </a:r>
              <a:endParaRPr lang="sr-Latn-C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" y="457200"/>
            <a:ext cx="6019801" cy="3352800"/>
            <a:chOff x="1" y="457200"/>
            <a:chExt cx="6019801" cy="3352800"/>
          </a:xfrm>
        </p:grpSpPr>
        <p:grpSp>
          <p:nvGrpSpPr>
            <p:cNvPr id="28" name="Group 27"/>
            <p:cNvGrpSpPr/>
            <p:nvPr/>
          </p:nvGrpSpPr>
          <p:grpSpPr>
            <a:xfrm>
              <a:off x="1" y="457200"/>
              <a:ext cx="6019801" cy="3352800"/>
              <a:chOff x="147638" y="468868"/>
              <a:chExt cx="5643563" cy="293155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7638" y="609600"/>
                <a:ext cx="5643563" cy="279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81000" y="801469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Granulat Nylon 6</a:t>
                </a:r>
                <a:endParaRPr lang="sr-Latn-C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90600" y="2630269"/>
                <a:ext cx="1219200" cy="565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Zona topljenja</a:t>
                </a:r>
                <a:endParaRPr lang="sr-Latn-C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52600" y="468868"/>
                <a:ext cx="1219200" cy="32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Klip</a:t>
                </a:r>
                <a:endParaRPr lang="sr-Latn-CS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3600" y="26670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Zona mešanja</a:t>
                </a:r>
                <a:endParaRPr lang="sr-Latn-CS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43200" y="703257"/>
                <a:ext cx="2362200" cy="565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Mešavina montmorilonita i vode</a:t>
                </a:r>
                <a:endParaRPr lang="sr-Latn-C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52800" y="1201757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Otparavanje</a:t>
                </a:r>
                <a:endParaRPr lang="sr-Latn-CS" b="1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733800" y="1828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32" name="Right Arrow 31"/>
          <p:cNvSpPr/>
          <p:nvPr/>
        </p:nvSpPr>
        <p:spPr>
          <a:xfrm rot="6912646">
            <a:off x="1529956" y="3637236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3" name="Right Arrow 32"/>
          <p:cNvSpPr/>
          <p:nvPr/>
        </p:nvSpPr>
        <p:spPr>
          <a:xfrm rot="4193243">
            <a:off x="3283172" y="3427216"/>
            <a:ext cx="1282256" cy="260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4" name="Right Arrow 33"/>
          <p:cNvSpPr/>
          <p:nvPr/>
        </p:nvSpPr>
        <p:spPr>
          <a:xfrm rot="2114331">
            <a:off x="5901347" y="3851230"/>
            <a:ext cx="1282256" cy="260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5" name="TextBox 34"/>
          <p:cNvSpPr txBox="1"/>
          <p:nvPr/>
        </p:nvSpPr>
        <p:spPr>
          <a:xfrm>
            <a:off x="66294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Posle stajanja-starenja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Umešavanje u rastop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sr-Latn-CS" dirty="0" smtClean="0"/>
              <a:t>Potrebno je postići omotavanje svake nanočestice polimerom u tečnom stanju, pri čemu se postiže homogena distribucija čestica.</a:t>
            </a:r>
          </a:p>
          <a:p>
            <a:r>
              <a:rPr lang="sr-Latn-CS" dirty="0" smtClean="0"/>
              <a:t>Karakteristično za keramičke nanočestice (SiO</a:t>
            </a:r>
            <a:r>
              <a:rPr lang="sr-Latn-CS" baseline="-25000" dirty="0" smtClean="0"/>
              <a:t>2</a:t>
            </a:r>
            <a:r>
              <a:rPr lang="sr-Latn-CS" dirty="0" smtClean="0"/>
              <a:t>, SiC,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...)</a:t>
            </a:r>
          </a:p>
          <a:p>
            <a:r>
              <a:rPr lang="sr-Latn-CS" dirty="0" smtClean="0"/>
              <a:t>Umešavanje može biti sa: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laminarnim (potrebna velika dužina uređaja)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tubulentnim strujanjem (brže, jednostavniji uređaj, šira primena, mogućnost prihvatanja i aglomerisanih čestica)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818" y="2263915"/>
            <a:ext cx="9056182" cy="3984487"/>
            <a:chOff x="1707573" y="4032637"/>
            <a:chExt cx="6645120" cy="28253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9399" y="4038599"/>
              <a:ext cx="6533294" cy="243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707573" y="5939444"/>
              <a:ext cx="1901042" cy="501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Ravnomeran raspored nanočestica</a:t>
              </a:r>
              <a:endParaRPr lang="sr-Latn-C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4791206"/>
              <a:ext cx="3581400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Unos aglomerata u ekstruder</a:t>
              </a:r>
              <a:endParaRPr lang="sr-Latn-C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5181600"/>
              <a:ext cx="2362200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Mlevenje aglomerata     </a:t>
              </a:r>
              <a:endParaRPr lang="sr-Latn-C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6457890"/>
              <a:ext cx="1295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Mešanje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6324600"/>
              <a:ext cx="2651166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Polimerna osnova + nanočestice</a:t>
              </a:r>
              <a:endParaRPr lang="sr-Latn-C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2200" y="4114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4032637"/>
              <a:ext cx="3581400" cy="5019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Aglomerati (mala čvrstoća i velika poroznost</a:t>
              </a:r>
            </a:p>
            <a:p>
              <a:endParaRPr lang="sr-Latn-CS" sz="20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5029200"/>
              <a:ext cx="990600" cy="153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609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Turbulentno mešanje sa unosom aglomerata koji se melje i usitnjava:</a:t>
            </a:r>
            <a:endParaRPr lang="sr-Latn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Umešavanje u monomer pre  polimerizacije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200" dirty="0" smtClean="0"/>
              <a:t>Primenjivo za polimere koji se dobijaju mešanjem praha i tečnosti.</a:t>
            </a:r>
          </a:p>
          <a:p>
            <a:r>
              <a:rPr lang="sr-Latn-CS" sz="2200" dirty="0" smtClean="0"/>
              <a:t>Prah se sastoji od praha polimera i inicijatora (benzoil peroksid)</a:t>
            </a:r>
          </a:p>
          <a:p>
            <a:r>
              <a:rPr lang="sr-Latn-CS" sz="2200" dirty="0" smtClean="0"/>
              <a:t>Tečnost se sastoji od monomera i ubrzivača (dimetil-paratoluidin)</a:t>
            </a:r>
          </a:p>
          <a:p>
            <a:r>
              <a:rPr lang="sr-Latn-CS" sz="2200" dirty="0" smtClean="0"/>
              <a:t>Reakcijom inicijatora i ubrzivača dolazi do stvaranja slobodnih radikala i radikalne polimerizacije:</a:t>
            </a:r>
            <a:endParaRPr lang="sr-Latn-CS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3886200"/>
            <a:ext cx="5943600" cy="2690004"/>
            <a:chOff x="228600" y="3886200"/>
            <a:chExt cx="5943600" cy="2690004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419600"/>
              <a:ext cx="5791200" cy="215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04800" y="38862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Slobodni radikal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3886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Metilmetakrilat monomer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050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Polimetilmetakrilat</a:t>
              </a:r>
              <a:endParaRPr lang="sr-Latn-C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7800" y="3276600"/>
            <a:ext cx="3638550" cy="3324225"/>
            <a:chOff x="5257800" y="3276600"/>
            <a:chExt cx="3638550" cy="3324225"/>
          </a:xfrm>
        </p:grpSpPr>
        <p:pic>
          <p:nvPicPr>
            <p:cNvPr id="4" name="Picture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4267200"/>
              <a:ext cx="24955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57800" y="32766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Nanočestice se ubacuju u tečnost</a:t>
              </a:r>
              <a:endParaRPr lang="sr-Latn-CS" sz="2000" b="1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05600" y="3962400"/>
              <a:ext cx="457200" cy="5334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8077200" y="3962400"/>
            <a:ext cx="4572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7239000" y="3276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Ređe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ubacuju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prah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Vrste nanočestica i oblast primene</a:t>
            </a:r>
            <a:br>
              <a:rPr lang="sr-Latn-CS" b="1" dirty="0" smtClean="0"/>
            </a:br>
            <a:r>
              <a:rPr lang="sr-Latn-CS" b="1" dirty="0" smtClean="0"/>
              <a:t>-polimerna osnova-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sr-Latn-CS" dirty="0" smtClean="0"/>
              <a:t>Montmorilonit (modul elastičnosti, zatezna čvrstoća)</a:t>
            </a:r>
          </a:p>
          <a:p>
            <a:r>
              <a:rPr lang="sr-Latn-CS" dirty="0" smtClean="0"/>
              <a:t>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 ; SiC –  (modul elastičnosti, zatezna čvrstoća, otpornost na habanje)</a:t>
            </a:r>
          </a:p>
          <a:p>
            <a:r>
              <a:rPr lang="sr-Latn-CS" dirty="0" smtClean="0"/>
              <a:t>SiO</a:t>
            </a:r>
            <a:r>
              <a:rPr lang="sr-Latn-CS" baseline="-25000" dirty="0" smtClean="0"/>
              <a:t>2</a:t>
            </a:r>
            <a:r>
              <a:rPr lang="sr-Latn-CS" dirty="0" smtClean="0"/>
              <a:t> – eng.nanosilika (modul elastičnosti, zatezna čvrstoća, otpornost na habanje)</a:t>
            </a:r>
          </a:p>
          <a:p>
            <a:r>
              <a:rPr lang="sr-Latn-CS" dirty="0" smtClean="0"/>
              <a:t>TiO</a:t>
            </a:r>
            <a:r>
              <a:rPr lang="sr-Latn-CS" baseline="-25000" dirty="0" smtClean="0"/>
              <a:t>2</a:t>
            </a:r>
            <a:r>
              <a:rPr lang="sr-Latn-CS" dirty="0" smtClean="0"/>
              <a:t>–  (modul elastičnosti, zatezna čvrstoća, otpornost na habanje</a:t>
            </a:r>
            <a:r>
              <a:rPr lang="sr-Latn-CS" dirty="0" smtClean="0">
                <a:solidFill>
                  <a:srgbClr val="C00000"/>
                </a:solidFill>
              </a:rPr>
              <a:t> </a:t>
            </a:r>
            <a:r>
              <a:rPr lang="sr-Latn-CS" dirty="0" smtClean="0">
                <a:solidFill>
                  <a:srgbClr val="FF0000"/>
                </a:solidFill>
              </a:rPr>
              <a:t>+ fotokatalitička uloga</a:t>
            </a:r>
            <a:r>
              <a:rPr lang="sr-Latn-C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Poliamid (PA) + Montmorilonit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2438399"/>
          </a:xfrm>
        </p:spPr>
        <p:txBody>
          <a:bodyPr>
            <a:normAutofit fontScale="92500"/>
          </a:bodyPr>
          <a:lstStyle/>
          <a:p>
            <a:r>
              <a:rPr lang="sr-Latn-CS" sz="2400" dirty="0" smtClean="0"/>
              <a:t>Prvi komercijalni nanokompozit – Toyota od 2001. godine, poklopac motora i zupčastog kaiša; branik sa uštedom u masi 60 % + otporniji na oštećenja.</a:t>
            </a:r>
          </a:p>
          <a:p>
            <a:r>
              <a:rPr lang="sr-Latn-CS" sz="2400" dirty="0" smtClean="0"/>
              <a:t>Kasnije druge kombinacije polimera i glinenih minerala: paneli karoserije i poklopci motora (GM, Volvo, MAN, Mitsubishi), pakovanje hrane i lekova, sportska oprema (patike Converse i teniske loptice Wilson), medicinska oprema (kateteri), itd.</a:t>
            </a:r>
          </a:p>
          <a:p>
            <a:endParaRPr lang="sr-Latn-CS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r="9302"/>
          <a:stretch>
            <a:fillRect/>
          </a:stretch>
        </p:blipFill>
        <p:spPr bwMode="auto">
          <a:xfrm>
            <a:off x="5791200" y="3565281"/>
            <a:ext cx="3200400" cy="26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 rot="17100000">
            <a:off x="6269715" y="3147430"/>
            <a:ext cx="6096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TextBox 8"/>
          <p:cNvSpPr txBox="1"/>
          <p:nvPr/>
        </p:nvSpPr>
        <p:spPr>
          <a:xfrm>
            <a:off x="5715000" y="621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Smanjuje se gasna permeabilnost – vazdušni jastuk u đonu patike.</a:t>
            </a:r>
            <a:endParaRPr lang="sr-Latn-CS" b="1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152400" y="35052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 rot="8100000">
            <a:off x="1727014" y="5504659"/>
            <a:ext cx="609600" cy="8267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Down Arrow 10"/>
          <p:cNvSpPr/>
          <p:nvPr/>
        </p:nvSpPr>
        <p:spPr>
          <a:xfrm rot="20347794">
            <a:off x="1117860" y="4043865"/>
            <a:ext cx="609600" cy="8267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513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Toyota (kooperant UBE) 2001. godina:</a:t>
            </a:r>
            <a:endParaRPr lang="sr-Latn-C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71800" y="1676400"/>
          <a:ext cx="5715000" cy="466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16"/>
                <a:gridCol w="1203158"/>
                <a:gridCol w="2105526"/>
              </a:tblGrid>
              <a:tr h="768458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Nylon</a:t>
                      </a:r>
                      <a:r>
                        <a:rPr lang="sr-Latn-CS" sz="2400" baseline="0" dirty="0" smtClean="0"/>
                        <a:t> 6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Nylon 6+5% Montmorilonit</a:t>
                      </a:r>
                      <a:endParaRPr lang="sr-Latn-CS" sz="2400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Modul elastičnosti [GPa]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1,1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2,1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Zatezna čvrstoća [MPa]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69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107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Temperatura degradacije </a:t>
                      </a:r>
                      <a:r>
                        <a:rPr lang="sr-Latn-CS" sz="2000" b="1" baseline="0" dirty="0" smtClean="0"/>
                        <a:t>[</a:t>
                      </a:r>
                      <a:r>
                        <a:rPr lang="sr-Latn-CS" sz="2000" b="1" baseline="30000" dirty="0" smtClean="0"/>
                        <a:t>o</a:t>
                      </a:r>
                      <a:r>
                        <a:rPr lang="sr-Latn-CS" sz="2000" b="1" baseline="0" dirty="0" smtClean="0"/>
                        <a:t>C]</a:t>
                      </a:r>
                      <a:endParaRPr lang="sr-Latn-CS" sz="2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65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145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Energija udara [J/cm</a:t>
                      </a:r>
                      <a:r>
                        <a:rPr lang="sr-Latn-CS" sz="2000" b="1" baseline="30000" dirty="0" smtClean="0"/>
                        <a:t>2</a:t>
                      </a:r>
                      <a:r>
                        <a:rPr lang="sr-Latn-CS" sz="2000" b="1" dirty="0" smtClean="0"/>
                        <a:t>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0,23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0,28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Upojnost vode [%]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0,87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0,51</a:t>
                      </a:r>
                      <a:endParaRPr lang="sr-Latn-C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2514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5257800" y="4038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5257800" y="3276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sr-Latn-CS" sz="2000" b="1" dirty="0" smtClean="0"/>
              <a:t>*Auto industrija: smanjenjem mase automobila za 25 kg, smanjuje se potrošnja goriva za 1 %.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48118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629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6477000" y="2667000"/>
            <a:ext cx="609600" cy="5334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MAN</a:t>
            </a:r>
            <a:endParaRPr lang="sr-Latn-C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819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</a:rPr>
              <a:t>GM Astro/Safari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3886200"/>
            <a:ext cx="3876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81600" y="3352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Hummer H2/3/4</a:t>
            </a:r>
            <a:endParaRPr lang="sr-Latn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CS" b="1" dirty="0" smtClean="0"/>
              <a:t>Dodavanjem malih količina nanočestica (do 5 %, izuzetno 20 %), postižu se značajna poboljšanja u pogledu: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/>
            <a:r>
              <a:rPr lang="sr-Latn-CS" dirty="0" smtClean="0"/>
              <a:t>Mehaničkih karakteristika</a:t>
            </a:r>
          </a:p>
          <a:p>
            <a:pPr marL="0" indent="0"/>
            <a:r>
              <a:rPr lang="sr-Latn-CS" dirty="0" smtClean="0"/>
              <a:t>Hemijskih karakteristika</a:t>
            </a:r>
          </a:p>
          <a:p>
            <a:pPr marL="0" indent="0"/>
            <a:r>
              <a:rPr lang="sr-Latn-CS" dirty="0" smtClean="0"/>
              <a:t>Električnih karakteristika</a:t>
            </a:r>
          </a:p>
          <a:p>
            <a:pPr marL="0" indent="0"/>
            <a:r>
              <a:rPr lang="sr-Latn-CS" dirty="0" smtClean="0"/>
              <a:t>Multifunkcionalnost proizvoda (npr. fotokatalitički efekat)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b="1" dirty="0" smtClean="0"/>
              <a:t>Ove karakteriskite se potižu uz: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/>
            <a:r>
              <a:rPr lang="sr-Latn-CS" dirty="0" smtClean="0"/>
              <a:t>Relativno nisku cenu</a:t>
            </a:r>
          </a:p>
          <a:p>
            <a:pPr marL="0" indent="0"/>
            <a:r>
              <a:rPr lang="sr-Latn-CS" dirty="0" smtClean="0"/>
              <a:t>Minimalne promene u gustini materijala, zbog relativno male količine nanočestica</a:t>
            </a:r>
            <a:endParaRPr lang="sr-Latn-CS" dirty="0"/>
          </a:p>
        </p:txBody>
      </p:sp>
      <p:sp>
        <p:nvSpPr>
          <p:cNvPr id="4" name="Oval 3"/>
          <p:cNvSpPr/>
          <p:nvPr/>
        </p:nvSpPr>
        <p:spPr>
          <a:xfrm>
            <a:off x="228600" y="1676400"/>
            <a:ext cx="472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Epoksidna smola + ZrP/guma sa polimernim slojem (do 5 %)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464560"/>
          <a:ext cx="8610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  <a:gridCol w="1447800"/>
                <a:gridCol w="1402080"/>
                <a:gridCol w="1722120"/>
              </a:tblGrid>
              <a:tr h="370840">
                <a:tc>
                  <a:txBody>
                    <a:bodyPr/>
                    <a:lstStyle/>
                    <a:p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Epoksi+ZrP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Epoksi+GPS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Epoksi+ZrP+GPS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Modul elastičnosti [GPa]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2,85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3,97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2,56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3,77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Zatezna čvrstoća [MPa]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69,4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103,4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78,8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93,3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Izduženje [%]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6,3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6,6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Žilavost loma [MPa</a:t>
                      </a:r>
                      <a:r>
                        <a:rPr lang="sr-Latn-CS" b="1" dirty="0" smtClean="0">
                          <a:sym typeface="Symbol"/>
                        </a:rPr>
                        <a:t>m]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0,76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0,70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0,92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1,64</a:t>
                      </a:r>
                      <a:endParaRPr lang="sr-Latn-C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064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*ZrP – cirkonijum fosfat</a:t>
            </a:r>
          </a:p>
          <a:p>
            <a:r>
              <a:rPr lang="sr-Latn-CS" sz="2400" b="1" dirty="0" smtClean="0"/>
              <a:t>**GPS – guma sa polimernim slojem</a:t>
            </a:r>
            <a:endParaRPr lang="sr-Latn-CS" sz="2400" b="1" dirty="0"/>
          </a:p>
        </p:txBody>
      </p:sp>
      <p:sp>
        <p:nvSpPr>
          <p:cNvPr id="7" name="Oval 6"/>
          <p:cNvSpPr/>
          <p:nvPr/>
        </p:nvSpPr>
        <p:spPr>
          <a:xfrm>
            <a:off x="4267200" y="4191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7086600" y="4953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Oval 8"/>
          <p:cNvSpPr/>
          <p:nvPr/>
        </p:nvSpPr>
        <p:spPr>
          <a:xfrm>
            <a:off x="7010400" y="4572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Oval 9"/>
          <p:cNvSpPr/>
          <p:nvPr/>
        </p:nvSpPr>
        <p:spPr>
          <a:xfrm>
            <a:off x="4191000" y="3810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11" name="Oval 10"/>
          <p:cNvSpPr/>
          <p:nvPr/>
        </p:nvSpPr>
        <p:spPr>
          <a:xfrm>
            <a:off x="7010400" y="3810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Polistiren + Montmorilonit</a:t>
            </a:r>
            <a:endParaRPr lang="sr-Latn-C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667000"/>
            <a:ext cx="9027751" cy="3829110"/>
            <a:chOff x="0" y="2667000"/>
            <a:chExt cx="9027751" cy="382911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4449" y="2743200"/>
              <a:ext cx="4263302" cy="344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743200"/>
              <a:ext cx="4229632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0" y="2667000"/>
              <a:ext cx="492443" cy="3048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r-Latn-CS" sz="2000" b="1" dirty="0" smtClean="0"/>
                <a:t>Modul elastičnosti [MPa]</a:t>
              </a:r>
              <a:endParaRPr lang="sr-Latn-C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60960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Udeo montmorilonita [%]</a:t>
              </a:r>
              <a:endParaRPr lang="sr-Latn-C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60960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Udeo montmorilonita [%]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2667000"/>
              <a:ext cx="492443" cy="3048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r-Latn-CS" sz="2000" b="1" dirty="0" smtClean="0"/>
                <a:t>Zatezna ćvrstoća [MPa]</a:t>
              </a:r>
              <a:endParaRPr lang="sr-Latn-C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Skrob + 5 % Montmorilonita</a:t>
            </a:r>
          </a:p>
          <a:p>
            <a:r>
              <a:rPr lang="sr-Latn-CS" sz="2400" b="1" dirty="0" smtClean="0"/>
              <a:t>2010. godina:</a:t>
            </a:r>
            <a:endParaRPr lang="sr-Latn-CS" sz="2400" b="1" dirty="0"/>
          </a:p>
        </p:txBody>
      </p:sp>
      <p:graphicFrame>
        <p:nvGraphicFramePr>
          <p:cNvPr id="5" name="Graf 8"/>
          <p:cNvGraphicFramePr>
            <a:graphicFrameLocks/>
          </p:cNvGraphicFramePr>
          <p:nvPr/>
        </p:nvGraphicFramePr>
        <p:xfrm>
          <a:off x="2667000" y="457200"/>
          <a:ext cx="7600950" cy="6553200"/>
        </p:xfrm>
        <a:graphic>
          <a:graphicData uri="http://schemas.openxmlformats.org/presentationml/2006/ole">
            <p:oleObj spid="_x0000_s46082" r:id="rId3" imgW="6005080" imgH="514547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228600"/>
            <a:ext cx="99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Zatezna čvrstoća [MPa]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5626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Nakon 20 dana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8674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Nakon 90 dana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257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osnova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4648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Nanopartikulitni kompozitni materijali otporni na habanje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24000"/>
          <a:ext cx="91440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52600"/>
                <a:gridCol w="1371600"/>
                <a:gridCol w="1371600"/>
                <a:gridCol w="1676401"/>
                <a:gridCol w="1447799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Osnova</a:t>
                      </a:r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Nanočestice</a:t>
                      </a:r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Udeo nanočestica [%]</a:t>
                      </a:r>
                      <a:endParaRPr lang="sr-Latn-C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Habanje [</a:t>
                      </a:r>
                      <a:r>
                        <a:rPr lang="sr-Latn-CS" dirty="0" smtClean="0">
                          <a:solidFill>
                            <a:schemeClr val="bg1"/>
                          </a:solidFill>
                        </a:rPr>
                        <a:t>mm</a:t>
                      </a:r>
                      <a:r>
                        <a:rPr lang="sr-Latn-CS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sr-Latn-CS" baseline="0" dirty="0" smtClean="0">
                          <a:solidFill>
                            <a:schemeClr val="bg1"/>
                          </a:solidFill>
                        </a:rPr>
                        <a:t>/Nm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Habanje</a:t>
                      </a:r>
                      <a:r>
                        <a:rPr lang="sr-Latn-CS" baseline="0" dirty="0" smtClean="0"/>
                        <a:t> sa/bez nanočestica</a:t>
                      </a:r>
                      <a:endParaRPr lang="sr-Latn-C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bg1"/>
                          </a:solidFill>
                        </a:rPr>
                        <a:t>Bez nanočestica</a:t>
                      </a:r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bg1"/>
                          </a:solidFill>
                        </a:rPr>
                        <a:t>Sa nanočesticama</a:t>
                      </a:r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PTFE (Teflon)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 </a:t>
                      </a:r>
                      <a:r>
                        <a:rPr lang="sr-Latn-CS" sz="1800" baseline="0" dirty="0" smtClean="0"/>
                        <a:t>(38 nm)</a:t>
                      </a:r>
                      <a:endParaRPr lang="sr-Latn-C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1,9x10</a:t>
                      </a:r>
                      <a:r>
                        <a:rPr lang="sr-Latn-CS" baseline="30000" dirty="0" smtClean="0"/>
                        <a:t>-9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631x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UHMWPE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 (20-30nm)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258x10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0,7x10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369x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PET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 </a:t>
                      </a:r>
                      <a:r>
                        <a:rPr lang="sr-Latn-CS" baseline="0" dirty="0" smtClean="0"/>
                        <a:t>(38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Epoksidna smola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 </a:t>
                      </a:r>
                      <a:r>
                        <a:rPr lang="sr-Latn-CS" baseline="0" dirty="0" smtClean="0"/>
                        <a:t>(61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2,3x10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Fenolna smola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TiO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(50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2,2x10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0,18x10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12x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676400" y="49530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533400" y="542186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C00000"/>
                </a:solidFill>
              </a:rPr>
              <a:t>*</a:t>
            </a:r>
            <a:r>
              <a:rPr lang="sr-Latn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Dodatno fotokatalitičko dejstvo (antifungicidno, antibaktericidno) mehanizmom otpuštanja slobodnih radikala pod dejstvom UV svetlosti sunca</a:t>
            </a:r>
            <a:endParaRPr lang="sr-Latn-C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42672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Polimetilmetakrilat + SiO</a:t>
            </a:r>
            <a:r>
              <a:rPr lang="sr-Latn-CS" baseline="-25000" dirty="0" smtClean="0"/>
              <a:t>2</a:t>
            </a:r>
            <a:r>
              <a:rPr lang="sr-Latn-CS" dirty="0" smtClean="0"/>
              <a:t> (Silika)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4581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905"/>
                <a:gridCol w="1768098"/>
                <a:gridCol w="1768098"/>
                <a:gridCol w="1768098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E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Zatezna čvrstoća Rm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Izduženje [%]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PMMA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6,74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15,4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(40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6,94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8,56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(40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10,03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9,12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(30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7,63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11,0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(30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10,31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11,2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9,28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19,7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12,58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17,9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76800" y="5562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9" name="Oval 8"/>
          <p:cNvSpPr/>
          <p:nvPr/>
        </p:nvSpPr>
        <p:spPr>
          <a:xfrm>
            <a:off x="6629400" y="51816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Nanopartikulitni materijali sa keramičkom osnovom + 20-30% čestica</a:t>
            </a:r>
            <a:endParaRPr lang="sr-Latn-CS" b="1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3478"/>
            <a:ext cx="5943600" cy="50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96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INTERGRANULARNI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96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INTRAGRANULARNI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HIBRIDNI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NANO/NANO TIP</a:t>
            </a:r>
            <a:endParaRPr lang="sr-Latn-CS" b="1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1524000"/>
            <a:ext cx="2847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5532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NANO/NANO TIP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INTRAGRANULARNI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2011363"/>
          </a:xfrm>
        </p:spPr>
        <p:txBody>
          <a:bodyPr/>
          <a:lstStyle/>
          <a:p>
            <a:r>
              <a:rPr lang="sr-Latn-CS" dirty="0" smtClean="0"/>
              <a:t>Praktična primena: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Rezni alati (nano WC-Co)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 smtClean="0"/>
              <a:t>Mlazni motori (Al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+SiC/ZrO)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200400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Žilavost loma K</a:t>
                      </a:r>
                      <a:r>
                        <a:rPr lang="sr-Latn-CS" baseline="-25000" dirty="0" smtClean="0"/>
                        <a:t>IC</a:t>
                      </a:r>
                      <a:r>
                        <a:rPr lang="sr-Latn-CS" baseline="0" dirty="0" smtClean="0"/>
                        <a:t> [</a:t>
                      </a:r>
                      <a:r>
                        <a:rPr lang="sr-Latn-CS" b="1" dirty="0" smtClean="0"/>
                        <a:t>MPa</a:t>
                      </a:r>
                      <a:r>
                        <a:rPr lang="sr-Latn-CS" b="1" dirty="0" smtClean="0">
                          <a:sym typeface="Symbol"/>
                        </a:rPr>
                        <a:t>m</a:t>
                      </a:r>
                      <a:r>
                        <a:rPr lang="sr-Latn-CS" baseline="0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Savojna čvrstoća </a:t>
                      </a:r>
                      <a:r>
                        <a:rPr lang="sr-Latn-CS" dirty="0" smtClean="0">
                          <a:sym typeface="Symbol"/>
                        </a:rPr>
                        <a:t></a:t>
                      </a:r>
                      <a:r>
                        <a:rPr lang="sr-Latn-CS" baseline="-25000" dirty="0" smtClean="0">
                          <a:sym typeface="Symbol"/>
                        </a:rPr>
                        <a:t>SM</a:t>
                      </a:r>
                      <a:r>
                        <a:rPr lang="sr-Latn-CS" dirty="0" smtClean="0">
                          <a:sym typeface="Symbol"/>
                        </a:rPr>
                        <a:t> </a:t>
                      </a:r>
                      <a:r>
                        <a:rPr lang="sr-Latn-CS" dirty="0" smtClean="0"/>
                        <a:t>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Tvrdoća HV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endParaRPr lang="sr-Latn-C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r>
                        <a:rPr lang="sr-Latn-CS" baseline="0" dirty="0" smtClean="0"/>
                        <a:t> – 3,25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~330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~1200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+SiC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4,7 – 4,8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760-1000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1900-2100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5,4</a:t>
                      </a:r>
                      <a:r>
                        <a:rPr lang="sr-Latn-CS" baseline="0" dirty="0" smtClean="0"/>
                        <a:t> – 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~830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1400-1500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r>
                        <a:rPr lang="sr-Latn-CS" baseline="0" dirty="0" smtClean="0"/>
                        <a:t>+SiC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6,8 – 7,5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~1300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1780-1880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~550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~2800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SiC+Si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~4000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Vrste nanočestica i oblast primene</a:t>
            </a:r>
            <a:br>
              <a:rPr lang="sr-Latn-CS" b="1" dirty="0" smtClean="0"/>
            </a:br>
            <a:r>
              <a:rPr lang="sr-Latn-CS" b="1" dirty="0" smtClean="0"/>
              <a:t>-metalna osnova-</a:t>
            </a:r>
            <a:endParaRPr lang="sr-Latn-C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4114800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52600" y="21437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/>
              <a:t>Legura Al+Al</a:t>
            </a:r>
            <a:r>
              <a:rPr lang="sr-Latn-CS" sz="2800" b="1" baseline="-25000" dirty="0" smtClean="0"/>
              <a:t>2</a:t>
            </a:r>
            <a:r>
              <a:rPr lang="sr-Latn-CS" sz="2800" b="1" dirty="0" smtClean="0"/>
              <a:t>O</a:t>
            </a:r>
            <a:r>
              <a:rPr lang="sr-Latn-CS" sz="2800" b="1" baseline="-25000" dirty="0" smtClean="0"/>
              <a:t>3</a:t>
            </a:r>
            <a:r>
              <a:rPr lang="sr-Latn-CS" sz="2800" b="1" dirty="0" smtClean="0"/>
              <a:t> (35 nm)</a:t>
            </a:r>
            <a:endParaRPr lang="sr-Latn-C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49530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8" name="Group 17"/>
          <p:cNvGrpSpPr/>
          <p:nvPr/>
        </p:nvGrpSpPr>
        <p:grpSpPr>
          <a:xfrm>
            <a:off x="0" y="3048000"/>
            <a:ext cx="9144001" cy="3505200"/>
            <a:chOff x="0" y="3048000"/>
            <a:chExt cx="9144001" cy="3505200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8375" y="3048000"/>
              <a:ext cx="4555626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66800" y="6172200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Udeo SiO</a:t>
              </a:r>
              <a:r>
                <a:rPr lang="sr-Latn-CS" b="1" baseline="-25000" dirty="0" smtClean="0"/>
                <a:t>2 </a:t>
              </a:r>
              <a:r>
                <a:rPr lang="sr-Latn-CS" b="1" dirty="0" smtClean="0"/>
                <a:t>[%]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6172200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Udeo SiO</a:t>
              </a:r>
              <a:r>
                <a:rPr lang="sr-Latn-CS" b="1" baseline="-25000" dirty="0" smtClean="0"/>
                <a:t>2 </a:t>
              </a:r>
              <a:r>
                <a:rPr lang="sr-Latn-CS" b="1" dirty="0" smtClean="0"/>
                <a:t>[%]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2766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Napon</a:t>
              </a:r>
              <a:r>
                <a:rPr lang="sr-Latn-CS" b="1" baseline="-25000" dirty="0" smtClean="0"/>
                <a:t> </a:t>
              </a:r>
              <a:r>
                <a:rPr lang="sr-Latn-CS" b="1" dirty="0" smtClean="0"/>
                <a:t>[MPa]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32766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Tvrdoća po Vikersu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3733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Zatezna čvrstoća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3600" y="4572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Napon tečenja</a:t>
              </a:r>
              <a:endParaRPr lang="sr-Latn-C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5181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Aluminijum </a:t>
              </a:r>
              <a:endParaRPr lang="sr-Latn-C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5410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Aluminijum </a:t>
              </a:r>
              <a:endParaRPr lang="sr-Latn-C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4572000"/>
              <a:ext cx="1905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"/>
            <a:ext cx="360466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95675"/>
            <a:ext cx="4343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176" y="3886200"/>
            <a:ext cx="42298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3059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Čisti aluminijum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516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Al+Al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2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TEM</a:t>
            </a:r>
            <a:endParaRPr lang="sr-Latn-C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60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SEM</a:t>
            </a:r>
            <a:endParaRPr lang="sr-Latn-CS" sz="2400" b="1" dirty="0"/>
          </a:p>
        </p:txBody>
      </p:sp>
      <p:sp>
        <p:nvSpPr>
          <p:cNvPr id="13" name="Down Arrow 12"/>
          <p:cNvSpPr/>
          <p:nvPr/>
        </p:nvSpPr>
        <p:spPr>
          <a:xfrm>
            <a:off x="2057400" y="2209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Down Arrow 13"/>
          <p:cNvSpPr/>
          <p:nvPr/>
        </p:nvSpPr>
        <p:spPr>
          <a:xfrm rot="18440820">
            <a:off x="3576877" y="1564456"/>
            <a:ext cx="381000" cy="222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Down Arrow 14"/>
          <p:cNvSpPr/>
          <p:nvPr/>
        </p:nvSpPr>
        <p:spPr>
          <a:xfrm rot="16200000">
            <a:off x="3956214" y="-615785"/>
            <a:ext cx="381000" cy="222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632618"/>
            <a:ext cx="8229600" cy="559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Pitanja-partikulitni nanokompozitni materijali:</a:t>
            </a:r>
          </a:p>
          <a:p>
            <a:pPr algn="ctr">
              <a:buFont typeface="Arial" charset="0"/>
              <a:buNone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Primarni i sekundarni mehanizmi ojačavanja?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Šta su aglomerati i agregati?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Kako se izbegava pojava aglomerata i agregata?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Dobijanje nanočestica?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Dobijanje nanokompozitnih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endParaRPr lang="sr-Latn-CS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Što su čestice manjih dimenzija: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veći je udeo atoma koji su na površini čestice – u kontaktu sa osnovom, što utiče na povećanje unutrašnje energije sistema.</a:t>
            </a:r>
          </a:p>
          <a:p>
            <a:pPr marL="514350" indent="-514350">
              <a:buAutoNum type="arabicPeriod"/>
            </a:pPr>
            <a:r>
              <a:rPr lang="sr-Latn-CS" dirty="0"/>
              <a:t>v</a:t>
            </a:r>
            <a:r>
              <a:rPr lang="sr-Latn-CS" dirty="0" smtClean="0"/>
              <a:t>eći je broj čestica za isti udeo, u odnosu na čestice većih dimenzija, što stvara uslove za bolju disperziju čestica.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Mehanizam ojačavanja - primarni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6.  Primena montmorilonita?</a:t>
            </a:r>
          </a:p>
          <a:p>
            <a:pPr marL="514350" indent="-514350">
              <a:buAutoNum type="arabicPeriod" startAt="7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Primena silike?</a:t>
            </a:r>
          </a:p>
          <a:p>
            <a:pPr marL="514350" indent="-514350">
              <a:buAutoNum type="arabicPeriod" startAt="7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Nanokompozitni materijali sa keramičkom osnovom.</a:t>
            </a:r>
          </a:p>
          <a:p>
            <a:pPr marL="514350" indent="-514350">
              <a:buAutoNum type="arabicPeriod" startAt="7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Nanokompozitni materijali sa metalnom osnovom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 1. Оценка энергии дисперсий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235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Unosom nanočestica se povećava energija sistema, na račun površinskog napona velikog broja čestica:</a:t>
            </a:r>
            <a:endParaRPr lang="sr-Latn-C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504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Površina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6096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Povrinska energija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26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Sferična čestica prečnika 10 nm u odnosu na česticu prečnika 10 </a:t>
            </a:r>
            <a:r>
              <a:rPr lang="sr-Latn-CS" sz="2400" b="1" dirty="0" smtClean="0">
                <a:sym typeface="Symbol"/>
              </a:rPr>
              <a:t>m, pri sadržaju od 1 % u osnovi:</a:t>
            </a:r>
            <a:endParaRPr lang="sr-Latn-C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124200"/>
          <a:ext cx="8534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5908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Prečnik čestice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10 nm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10 </a:t>
                      </a:r>
                      <a:r>
                        <a:rPr lang="sr-Latn-CS" sz="2400" dirty="0" smtClean="0">
                          <a:sym typeface="Symbol"/>
                        </a:rPr>
                        <a:t>m</a:t>
                      </a:r>
                      <a:endParaRPr lang="sr-Latn-C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Broj</a:t>
                      </a:r>
                      <a:r>
                        <a:rPr lang="sr-Latn-CS" sz="2400" baseline="0" dirty="0" smtClean="0"/>
                        <a:t> č</a:t>
                      </a:r>
                      <a:r>
                        <a:rPr lang="sr-Latn-CS" sz="2400" dirty="0" smtClean="0"/>
                        <a:t>estica u cm</a:t>
                      </a:r>
                      <a:r>
                        <a:rPr lang="sr-Latn-CS" sz="2400" baseline="30000" dirty="0" smtClean="0"/>
                        <a:t>3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1,9x10</a:t>
                      </a:r>
                      <a:r>
                        <a:rPr lang="sr-Latn-CS" sz="2400" baseline="30000" dirty="0" smtClean="0"/>
                        <a:t>16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baseline="0" dirty="0" smtClean="0"/>
                        <a:t>1,9x10</a:t>
                      </a:r>
                      <a:r>
                        <a:rPr lang="sr-Latn-CS" sz="2400" baseline="30000" dirty="0" smtClean="0"/>
                        <a:t>10</a:t>
                      </a:r>
                      <a:endParaRPr lang="sr-Latn-C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Ukupna</a:t>
                      </a:r>
                      <a:r>
                        <a:rPr lang="sr-Latn-CS" sz="2400" baseline="0" dirty="0" smtClean="0"/>
                        <a:t> p</a:t>
                      </a:r>
                      <a:r>
                        <a:rPr lang="sr-Latn-CS" sz="2400" dirty="0" smtClean="0"/>
                        <a:t>ovršina čestica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6 m</a:t>
                      </a:r>
                      <a:r>
                        <a:rPr lang="sr-Latn-CS" sz="2400" baseline="30000" dirty="0" smtClean="0"/>
                        <a:t>2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0,06 m</a:t>
                      </a:r>
                      <a:r>
                        <a:rPr lang="sr-Latn-CS" sz="2400" baseline="30000" dirty="0" smtClean="0"/>
                        <a:t>2</a:t>
                      </a:r>
                      <a:endParaRPr lang="sr-Latn-C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Srednje rastojanje između čestica l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85 nm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8500 nm=8,5 </a:t>
                      </a:r>
                      <a:r>
                        <a:rPr lang="sr-Latn-CS" sz="2400" dirty="0" smtClean="0">
                          <a:sym typeface="Symbol"/>
                        </a:rPr>
                        <a:t>m</a:t>
                      </a:r>
                      <a:endParaRPr lang="sr-Latn-C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143000" y="1487846"/>
            <a:ext cx="6858000" cy="5141554"/>
            <a:chOff x="1905000" y="1487846"/>
            <a:chExt cx="6858000" cy="5141554"/>
          </a:xfrm>
        </p:grpSpPr>
        <p:pic>
          <p:nvPicPr>
            <p:cNvPr id="8" name="Рисунок 1" descr="Слайд 2. Работа упорядочения силами Гамакера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67000" y="1487846"/>
              <a:ext cx="6096000" cy="514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57800" y="6107668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Nano</a:t>
              </a:r>
              <a:r>
                <a:rPr lang="sr-Latn-CS" b="1" dirty="0" smtClean="0"/>
                <a:t>č</a:t>
              </a:r>
              <a:r>
                <a:rPr lang="en-US" b="1" dirty="0" err="1" smtClean="0"/>
                <a:t>estica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51816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Uređenje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strukture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4864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Osnova</a:t>
              </a:r>
              <a:endParaRPr lang="sr-Latn-C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Površinski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napon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izaziva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uređenje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strukture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osnove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daljini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približno</a:t>
            </a:r>
            <a:r>
              <a:rPr lang="en-US" sz="2400" b="1" dirty="0" smtClean="0"/>
              <a:t> </a:t>
            </a:r>
            <a:r>
              <a:rPr lang="sr-Latn-CS" sz="2400" b="1" dirty="0" smtClean="0"/>
              <a:t>1 </a:t>
            </a:r>
            <a:r>
              <a:rPr lang="sr-Latn-CS" sz="2400" b="1" dirty="0" smtClean="0">
                <a:sym typeface="Symbol"/>
              </a:rPr>
              <a:t>m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od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čestice</a:t>
            </a:r>
            <a:r>
              <a:rPr lang="sr-Latn-CS" sz="2400" b="1" dirty="0" smtClean="0">
                <a:sym typeface="Symbol"/>
              </a:rPr>
              <a:t>.</a:t>
            </a:r>
            <a:endParaRPr lang="en-US" sz="2400" b="1" dirty="0" smtClean="0">
              <a:sym typeface="Symbol"/>
            </a:endParaRPr>
          </a:p>
          <a:p>
            <a:r>
              <a:rPr lang="en-US" sz="2400" b="1" dirty="0" err="1" smtClean="0">
                <a:sym typeface="Symbol"/>
              </a:rPr>
              <a:t>Ako</a:t>
            </a:r>
            <a:r>
              <a:rPr lang="en-US" sz="2400" b="1" dirty="0" smtClean="0">
                <a:sym typeface="Symbol"/>
              </a:rPr>
              <a:t> se ova </a:t>
            </a:r>
            <a:r>
              <a:rPr lang="en-US" sz="2400" b="1" dirty="0" err="1" smtClean="0">
                <a:sym typeface="Symbol"/>
              </a:rPr>
              <a:t>polja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preklapaju</a:t>
            </a:r>
            <a:r>
              <a:rPr lang="en-US" sz="2400" b="1" dirty="0" smtClean="0">
                <a:sym typeface="Symbol"/>
              </a:rPr>
              <a:t>, </a:t>
            </a:r>
            <a:r>
              <a:rPr lang="en-US" sz="2400" b="1" dirty="0" err="1" smtClean="0">
                <a:sym typeface="Symbol"/>
              </a:rPr>
              <a:t>dobija</a:t>
            </a:r>
            <a:r>
              <a:rPr lang="en-US" sz="2400" b="1" dirty="0" smtClean="0">
                <a:sym typeface="Symbol"/>
              </a:rPr>
              <a:t> se </a:t>
            </a:r>
            <a:r>
              <a:rPr lang="en-US" sz="2400" b="1" dirty="0" err="1" smtClean="0">
                <a:sym typeface="Symbol"/>
              </a:rPr>
              <a:t>potpuno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ojačavanje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osnove</a:t>
            </a:r>
            <a:r>
              <a:rPr lang="en-US" sz="2400" b="1" dirty="0" smtClean="0">
                <a:sym typeface="Symbol"/>
              </a:rPr>
              <a:t> a </a:t>
            </a:r>
            <a:r>
              <a:rPr lang="en-US" sz="2400" b="1" dirty="0" err="1" smtClean="0">
                <a:sym typeface="Symbol"/>
              </a:rPr>
              <a:t>samim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tim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i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nanokompozitnog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materijala</a:t>
            </a:r>
            <a:r>
              <a:rPr lang="en-US" sz="2400" b="1" dirty="0" smtClean="0">
                <a:sym typeface="Symbol"/>
              </a:rPr>
              <a:t>.</a:t>
            </a:r>
            <a:endParaRPr lang="sr-Latn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04800" y="2362200"/>
            <a:ext cx="8610600" cy="4343400"/>
            <a:chOff x="304800" y="1819870"/>
            <a:chExt cx="8610600" cy="4343400"/>
          </a:xfrm>
        </p:grpSpPr>
        <p:pic>
          <p:nvPicPr>
            <p:cNvPr id="5" name="Picture 3" descr="C:\Users\Digital\Pictures\слайд 6.jpg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304800" y="2362200"/>
              <a:ext cx="4038600" cy="343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Слайд 3. Слияние приповерхностный слоев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575757"/>
                </a:clrFrom>
                <a:clrTo>
                  <a:srgbClr val="575757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181987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Nepotpuno ojačana osnova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5239940"/>
              <a:ext cx="1219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Potpuno ojačana</a:t>
              </a:r>
            </a:p>
            <a:p>
              <a:r>
                <a:rPr lang="sr-Latn-CS" b="1" dirty="0"/>
                <a:t>o</a:t>
              </a:r>
              <a:r>
                <a:rPr lang="sr-Latn-CS" b="1" dirty="0" smtClean="0"/>
                <a:t>snova</a:t>
              </a:r>
              <a:endParaRPr lang="sr-Latn-C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3048000" y="2667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72000" y="2514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Nanočestica 10 nm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2057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Mikročestica 10 </a:t>
              </a:r>
              <a:r>
                <a:rPr lang="sr-Latn-CS" b="1" dirty="0" smtClean="0">
                  <a:sym typeface="Symbol"/>
                </a:rPr>
                <a:t></a:t>
              </a:r>
              <a:r>
                <a:rPr lang="sr-Latn-CS" b="1" dirty="0" smtClean="0"/>
                <a:t>m</a:t>
              </a:r>
              <a:endParaRPr lang="sr-Latn-C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1600200" y="28956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200" y="2286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Ojačavajuće čestice d=10 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daju nepotpuno ojačanu osnovu, jer se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uređena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klapaju</a:t>
            </a:r>
            <a:endParaRPr lang="sr-Latn-C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rastojanje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đu čestica </a:t>
            </a:r>
          </a:p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28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Ojačavajuće čestice d=10 </a:t>
            </a:r>
            <a:r>
              <a:rPr lang="sr-Latn-C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daju potpuno ojačanu osnovu jer se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uređena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polja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poklapaju</a:t>
            </a:r>
            <a:endParaRPr lang="sr-Latn-C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rastojanje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đu čestica 85nm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*Mikročestica može biti: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Čestica mikronske veličine (10 – 1000x veća od nanočestice)</a:t>
            </a:r>
          </a:p>
          <a:p>
            <a:r>
              <a:rPr lang="sr-Latn-CS" dirty="0" smtClean="0"/>
              <a:t>Aglomerat nanočestica</a:t>
            </a:r>
          </a:p>
          <a:p>
            <a:r>
              <a:rPr lang="sr-Latn-CS" dirty="0" smtClean="0"/>
              <a:t>Agregat nanočestica</a:t>
            </a:r>
          </a:p>
          <a:p>
            <a:pPr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dirty="0" smtClean="0"/>
              <a:t>Aglomerati i agregati nanočestica se dobijaju spajanjem većeg broja nanočestica i oba je potrebno izbeći.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1587</Words>
  <Application>Microsoft Office PowerPoint</Application>
  <PresentationFormat>On-screen Show (4:3)</PresentationFormat>
  <Paragraphs>382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Microsoft Office Excel 97-2003 Worksheet</vt:lpstr>
      <vt:lpstr>PARTIKULITNI NANOKOMPOZITNI MATERIJALI</vt:lpstr>
      <vt:lpstr>Slide 2</vt:lpstr>
      <vt:lpstr>Slide 3</vt:lpstr>
      <vt:lpstr>Mehanizam ojačavanja - primarni</vt:lpstr>
      <vt:lpstr>Slide 5</vt:lpstr>
      <vt:lpstr>Slide 6</vt:lpstr>
      <vt:lpstr>Slide 7</vt:lpstr>
      <vt:lpstr>Slide 8</vt:lpstr>
      <vt:lpstr>Slide 9</vt:lpstr>
      <vt:lpstr>Aglomerati i agregati</vt:lpstr>
      <vt:lpstr>Zašto se stvaraju aglomerati i agregati?</vt:lpstr>
      <vt:lpstr>Ojačavanje česticama koje su u obliku aglomerata i agregata</vt:lpstr>
      <vt:lpstr>Izbegavanje pojave aglomerata i agregata -funkcionalizacija čestica-</vt:lpstr>
      <vt:lpstr>Mehanizam ojačavanja - sekundarni</vt:lpstr>
      <vt:lpstr>Dobijanje nanočestica</vt:lpstr>
      <vt:lpstr>Mlevenje</vt:lpstr>
      <vt:lpstr>Piroliza</vt:lpstr>
      <vt:lpstr>Laserska piroliza</vt:lpstr>
      <vt:lpstr>Piroliza plamenom</vt:lpstr>
      <vt:lpstr>Proizvodnja nanopartikulitnih kompozitnih materijala</vt:lpstr>
      <vt:lpstr>In situ polimerizacija</vt:lpstr>
      <vt:lpstr>Slide 22</vt:lpstr>
      <vt:lpstr>Umešavanje u rastop</vt:lpstr>
      <vt:lpstr>Slide 24</vt:lpstr>
      <vt:lpstr>Umešavanje u monomer pre  polimerizacije</vt:lpstr>
      <vt:lpstr>Vrste nanočestica i oblast primene -polimerna osnova-</vt:lpstr>
      <vt:lpstr>Poliamid (PA) + Montmorilonit</vt:lpstr>
      <vt:lpstr>Slide 28</vt:lpstr>
      <vt:lpstr>Slide 29</vt:lpstr>
      <vt:lpstr>Epoksidna smola + ZrP/guma sa polimernim slojem (do 5 %)</vt:lpstr>
      <vt:lpstr>Polistiren + Montmorilonit</vt:lpstr>
      <vt:lpstr>Slide 32</vt:lpstr>
      <vt:lpstr>Nanopartikulitni kompozitni materijali otporni na habanje</vt:lpstr>
      <vt:lpstr>Polimetilmetakrilat + SiO2 (Silika)</vt:lpstr>
      <vt:lpstr>Nanopartikulitni materijali sa keramičkom osnovom + 20-30% čestica</vt:lpstr>
      <vt:lpstr>Slide 36</vt:lpstr>
      <vt:lpstr>Vrste nanočestica i oblast primene -metalna osnova-</vt:lpstr>
      <vt:lpstr>Slide 38</vt:lpstr>
      <vt:lpstr>Slide 39</vt:lpstr>
      <vt:lpstr>Slide 40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PARTIKULITNI NANOKOMPOZITNI MATERIJALI</dc:title>
  <dc:creator>Korisnik</dc:creator>
  <cp:lastModifiedBy>sebastijan</cp:lastModifiedBy>
  <cp:revision>215</cp:revision>
  <dcterms:created xsi:type="dcterms:W3CDTF">2011-01-29T13:30:44Z</dcterms:created>
  <dcterms:modified xsi:type="dcterms:W3CDTF">2013-04-08T13:27:32Z</dcterms:modified>
</cp:coreProperties>
</file>